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Open Sans Medium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OpenSansMedium-bold.fntdata"/><Relationship Id="rId23" Type="http://schemas.openxmlformats.org/officeDocument/2006/relationships/font" Target="fonts/OpenSans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Medium-boldItalic.fntdata"/><Relationship Id="rId25" Type="http://schemas.openxmlformats.org/officeDocument/2006/relationships/font" Target="fonts/OpenSansMedium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52440dd14_3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52440dd14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e11cf9deb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e11cf9deb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0bd780630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0bd780630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11cf9deb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11cf9deb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0bd78063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0bd78063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0bd78063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e0bd78063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560d051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560d051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e11cf9de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e11cf9de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11cf9deb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e11cf9deb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11cf9deb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e11cf9deb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e11cf9deb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e11cf9deb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0bd78063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0bd78063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0bd78063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0bd78063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WYU7aG7zg6c?si=ibAUs4kZ3VJH8WdH" TargetMode="External"/><Relationship Id="rId4" Type="http://schemas.openxmlformats.org/officeDocument/2006/relationships/hyperlink" Target="https://skillpointe.com/startpointe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8131075" y="0"/>
            <a:ext cx="1097400" cy="5143500"/>
          </a:xfrm>
          <a:prstGeom prst="rect">
            <a:avLst/>
          </a:prstGeom>
          <a:solidFill>
            <a:srgbClr val="0081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22574" y="462250"/>
            <a:ext cx="63978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latin typeface="Open Sans"/>
                <a:ea typeface="Open Sans"/>
                <a:cs typeface="Open Sans"/>
                <a:sym typeface="Open Sans"/>
              </a:rPr>
              <a:t>Add your own title here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0080C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0600" y="1497023"/>
            <a:ext cx="3714300" cy="16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Grade Level: </a:t>
            </a:r>
            <a:r>
              <a:rPr lang="en" sz="1200"/>
              <a:t>10th–11th</a:t>
            </a:r>
            <a:br>
              <a:rPr lang="en" sz="1200"/>
            </a:b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Focus: Real-world decision-making, career pathways, and postsecondary planning</a:t>
            </a:r>
            <a:endParaRPr sz="1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A high-quality, professional photograph of diverse high school students (16-17 years old) engaged in a collaborative workshop. They are looking at a tablet and career-related infographics on a table, expressing curiosity and engagement. The setting is a bright, modern learning environment with soft natural light. The mood is positive, empowering, and focused on future planning." id="58" name="Google Shape;58;p13"/>
          <p:cNvPicPr preferRelativeResize="0"/>
          <p:nvPr/>
        </p:nvPicPr>
        <p:blipFill rotWithShape="1">
          <a:blip r:embed="rId3">
            <a:alphaModFix/>
          </a:blip>
          <a:srcRect b="0" l="-10330" r="10330" t="0"/>
          <a:stretch/>
        </p:blipFill>
        <p:spPr>
          <a:xfrm>
            <a:off x="5418627" y="1575675"/>
            <a:ext cx="3810000" cy="2857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pic>
        <p:nvPicPr>
          <p:cNvPr id="59" name="Google Shape;59;p13" title="SkillPointe-NACC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25" y="3547075"/>
            <a:ext cx="2160525" cy="11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747931" y="662806"/>
            <a:ext cx="3200400" cy="1828800"/>
          </a:xfrm>
          <a:prstGeom prst="roundRect">
            <a:avLst>
              <a:gd fmla="val 9639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747931" y="2510716"/>
            <a:ext cx="3200400" cy="1828800"/>
          </a:xfrm>
          <a:prstGeom prst="roundRect">
            <a:avLst>
              <a:gd fmla="val 9639" name="adj"/>
            </a:avLst>
          </a:prstGeom>
          <a:solidFill>
            <a:srgbClr val="F7F8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2287158" y="1956086"/>
            <a:ext cx="14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Career Card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35381" y="742174"/>
            <a:ext cx="14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Career Title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Student Name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814808" y="2529700"/>
            <a:ext cx="31335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 Interest level: 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☆ ☆ ☆ ☆ ☆</a:t>
            </a:r>
            <a:endParaRPr sz="16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training time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justified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by salary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  Yes  No  Maybe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Outlook   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Starting Salary: 	              Training time: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751625" y="855850"/>
            <a:ext cx="58500" cy="480000"/>
          </a:xfrm>
          <a:prstGeom prst="rect">
            <a:avLst/>
          </a:prstGeom>
          <a:solidFill>
            <a:srgbClr val="003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5105081" y="662806"/>
            <a:ext cx="3200400" cy="1828800"/>
          </a:xfrm>
          <a:prstGeom prst="roundRect">
            <a:avLst>
              <a:gd fmla="val 9639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5105081" y="2510716"/>
            <a:ext cx="3200400" cy="1828800"/>
          </a:xfrm>
          <a:prstGeom prst="roundRect">
            <a:avLst>
              <a:gd fmla="val 9639" name="adj"/>
            </a:avLst>
          </a:prstGeom>
          <a:solidFill>
            <a:srgbClr val="F7F8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6644308" y="1956086"/>
            <a:ext cx="148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Career Card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5192531" y="742174"/>
            <a:ext cx="1483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Career Title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Student Name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5171958" y="2529700"/>
            <a:ext cx="3133500" cy="16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 Interest level: 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☆ ☆ ☆ ☆ ☆</a:t>
            </a:r>
            <a:endParaRPr sz="16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training time justified by salary?  Yes  No  Maybe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opportunities: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Outlook   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Starting Salary: 	              Training time: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5108775" y="855850"/>
            <a:ext cx="58500" cy="480000"/>
          </a:xfrm>
          <a:prstGeom prst="rect">
            <a:avLst/>
          </a:prstGeom>
          <a:solidFill>
            <a:srgbClr val="003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2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500" y="1818500"/>
            <a:ext cx="1500063" cy="2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 title="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842" y="1812700"/>
            <a:ext cx="1500063" cy="2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 title="Frame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491" y="2362547"/>
            <a:ext cx="344425" cy="3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265175" y="274325"/>
            <a:ext cx="4114800" cy="5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MY TRAINING TIMELINE</a:t>
            </a:r>
            <a:endParaRPr b="1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Name: 	 	                		Grade: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3028439" y="858975"/>
            <a:ext cx="2707800" cy="619800"/>
          </a:xfrm>
          <a:prstGeom prst="chevron">
            <a:avLst>
              <a:gd fmla="val 50000" name="adj"/>
            </a:avLst>
          </a:prstGeom>
          <a:solidFill>
            <a:srgbClr val="0281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5742777" y="858975"/>
            <a:ext cx="2707800" cy="619800"/>
          </a:xfrm>
          <a:prstGeom prst="chevron">
            <a:avLst>
              <a:gd fmla="val 50000" name="adj"/>
            </a:avLst>
          </a:prstGeom>
          <a:solidFill>
            <a:srgbClr val="0281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3"/>
          <p:cNvSpPr/>
          <p:nvPr/>
        </p:nvSpPr>
        <p:spPr>
          <a:xfrm>
            <a:off x="315300" y="858975"/>
            <a:ext cx="2706600" cy="619800"/>
          </a:xfrm>
          <a:prstGeom prst="homePlate">
            <a:avLst>
              <a:gd fmla="val 50000" name="adj"/>
            </a:avLst>
          </a:prstGeom>
          <a:solidFill>
            <a:srgbClr val="008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-11300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3439050" y="913425"/>
            <a:ext cx="2706600" cy="38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 2:</a:t>
            </a:r>
            <a:b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My Career Timeline</a:t>
            </a:r>
            <a:b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1: 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Launch (0–6 Months)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First credential or certification: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_________________________________________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2: 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Entry (6–12 Months)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First job or apprenticeship opportunity: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_________________________________________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3: 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Level-Up (2–3 Years)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Advanced certification or next skill goal: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_________________________________________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75878" y="913427"/>
            <a:ext cx="2707800" cy="43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 1: </a:t>
            </a:r>
            <a:b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Local Training </a:t>
            </a:r>
            <a:endParaRPr b="1" i="1"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Institution Name: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</a:t>
            </a:r>
            <a:endParaRPr sz="9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</a:t>
            </a:r>
            <a:endParaRPr sz="9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Type: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	☐ Community College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Trade School                     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Apprenticeship/ Union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Location: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</a:t>
            </a:r>
            <a:endParaRPr sz="9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online training available?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Yes</a:t>
            </a:r>
            <a:b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No</a:t>
            </a:r>
            <a:b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Need More Information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883028" y="913427"/>
            <a:ext cx="27078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Part 3: </a:t>
            </a:r>
            <a:b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	Financial Planning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Estimated Training Cost: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Potential Starting Salary: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_______________________________________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 I need student loans?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Yes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No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☐ Unsure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265176" y="274325"/>
            <a:ext cx="4114800" cy="47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CAREERS ON WHEELS ACTIVITY SHEET</a:t>
            </a:r>
            <a:endParaRPr sz="9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Name: 	 	                		Grade: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Instructions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Complete an activity sheet for each career station you visit. Use your hands-on experience and conversations with the professionals to answer the questions.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Career </a:t>
            </a: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Station: ________________________________________________ </a:t>
            </a:r>
            <a:endParaRPr b="1" sz="11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Name: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Experience:	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did you do during the activity?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Challenge Level: (1 easy to 5 hard)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Could you see yourself doing this every day? Why or why not?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4572000" y="256800"/>
            <a:ext cx="4114800" cy="46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&amp; Opportunity: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Does this career require a credential, certification, or degree?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training begin in high school?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paid training or apprenticeship opportunities available?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100">
              <a:solidFill>
                <a:srgbClr val="0080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1C6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1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Facilitator Workshop Guide</a:t>
            </a:r>
            <a:endParaRPr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Contains: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workshop flow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timing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discussion prompts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activity setup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facilitator notes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1825" y="4534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</a:rPr>
              <a:t>Select supporting visuals were AI-generated for illustrative purposes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756700" y="272350"/>
            <a:ext cx="3657600" cy="47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“Who Am I?”</a:t>
            </a:r>
            <a:endParaRPr b="1" sz="16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Concept: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Self-awareness helps students make informed career decisions.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Activities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Opening Discussion: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 do people work? </a:t>
            </a:r>
            <a:r>
              <a:rPr i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(to earn a living, help others, feel successful, support family, etc.) </a:t>
            </a:r>
            <a:endParaRPr i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 you thought about the type of work you may want to do after high school?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Video + Discussion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▶️ Watch: </a:t>
            </a:r>
            <a:r>
              <a:rPr b="1" i="1" lang="en" sz="950" u="sng">
                <a:solidFill>
                  <a:srgbClr val="0586C7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“For All of Us”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(YouTube)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Prompts: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stood out to you?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influences career choices? (family, interests, lifestyle, income, etc.)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does “success” look like to you?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5105400" y="272350"/>
            <a:ext cx="3657600" cy="41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SkillPointe Career Quiz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🔍 Students complete the SkillPointe</a:t>
            </a:r>
            <a:b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50" u="sng">
                <a:solidFill>
                  <a:srgbClr val="0586C7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Career Quiz</a:t>
            </a:r>
            <a:r>
              <a:rPr i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review their results. </a:t>
            </a:r>
            <a:endParaRPr i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Prompt: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seem most interesting or important to you—and why?</a:t>
            </a:r>
            <a:endParaRPr b="1" sz="950">
              <a:solidFill>
                <a:srgbClr val="0080C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Personal Reflection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Prompts: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from your quiz results might bring you the most satisfaction?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these careers align with the lifestyle you want?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Deliverable</a:t>
            </a:r>
            <a:r>
              <a:rPr b="1" lang="en" sz="95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Personal Career Profile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identify careers that align with their interests, strengths, and values.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5"/>
          <p:cNvSpPr txBox="1"/>
          <p:nvPr/>
        </p:nvSpPr>
        <p:spPr>
          <a:xfrm rot="-5400000">
            <a:off x="-1808300" y="2345950"/>
            <a:ext cx="4638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Day 1: DISCOVER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1576750" y="4566850"/>
            <a:ext cx="7323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 your title here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Guide | P1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p15" title="skillpointe_q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9625" y="576521"/>
            <a:ext cx="967075" cy="9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7373036" y="318523"/>
            <a:ext cx="13623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0281C5"/>
                </a:solidFill>
              </a:rPr>
              <a:t>Scan to Begin</a:t>
            </a:r>
            <a:endParaRPr b="1" sz="1100">
              <a:solidFill>
                <a:srgbClr val="0281C5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281C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756700" y="272350"/>
            <a:ext cx="3657600" cy="47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“The Reality Check”</a:t>
            </a:r>
            <a:endParaRPr b="1" sz="16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Concept: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Exploring career paths through lifestyle, training, and long-term opportunity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Activities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Opening Activity: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write their #1 career choice on a sticky note.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a group, organize careers into industry categories: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Healthcare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Construction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Manufacturing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 Services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Group</a:t>
            </a: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 Discussion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Interest: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received the most interest? Least?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you know anyone working in these careers?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5105400" y="272350"/>
            <a:ext cx="3657600" cy="46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Group Discussion (Continued)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Earnings &amp; Lifestyle: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may offer strong starting pay with less student debt?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could lead to owning your own business?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offer “earn while you learn” opportunities?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Future Outlook: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are least likely to be replaced by automation or AI?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best match the lifestyle you want?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Activity</a:t>
            </a:r>
            <a:endParaRPr b="1" sz="11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use SkillPointe career pages to research: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salary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time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outlook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opportunities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Deliverable:</a:t>
            </a:r>
            <a:r>
              <a:rPr b="1" lang="en" sz="1100">
                <a:solidFill>
                  <a:srgbClr val="0586C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Snapshot Card                                                      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compare career pathways using real-world data.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 rot="-5400000">
            <a:off x="-1808300" y="2345950"/>
            <a:ext cx="4638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2: COMPARE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 txBox="1"/>
          <p:nvPr>
            <p:ph type="title"/>
          </p:nvPr>
        </p:nvSpPr>
        <p:spPr>
          <a:xfrm>
            <a:off x="1576750" y="4566850"/>
            <a:ext cx="7323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 your title here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Guide | P2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756700" y="272350"/>
            <a:ext cx="3657600" cy="47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“The How”</a:t>
            </a:r>
            <a:endParaRPr b="1" sz="16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Concept: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Time, training, and experience are valuable investments.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Activities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Opening Discussion: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are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advantages of getting paid while learning a skill?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could avoiding student debt affect your future?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types of careers allow students to enter the workforce quickly?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Activity – Mapping the Route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use SkillPointe’s training search tools to identify: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training providers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certifications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apprenticeships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“earn while you learn” opportunities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add findings to a shared class resource map.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5105400" y="272350"/>
            <a:ext cx="3657600" cy="42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Investment &amp; Opportunity: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 would companies pay for employee training?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does paid training compare to student loans?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can stackable credentials help students advance faster?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Credential Breakdown: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License vs Certification vs Degree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Apprenticeships vs Traditional Education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Deliverable: 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Timeline Worksheet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        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create a personalized education and career plan.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7"/>
          <p:cNvSpPr txBox="1"/>
          <p:nvPr/>
        </p:nvSpPr>
        <p:spPr>
          <a:xfrm rot="-5400000">
            <a:off x="-1808300" y="2345950"/>
            <a:ext cx="4638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3: PLAN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1576750" y="4566850"/>
            <a:ext cx="7323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 your title here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Guide | P3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756700" y="272350"/>
            <a:ext cx="3657600" cy="47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“The Identity Test”</a:t>
            </a:r>
            <a:endParaRPr b="1" sz="16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Concept: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Hands-on experiences help students understand which careers fit their interests, personality, and goals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Activities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Fair Experience</a:t>
            </a: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rotate through career stations such as: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Electrical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Healthcare / EMT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Welding / Manufacturing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Suggested Questions for Professionals: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 training begin in high school?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Are apprenticeships available?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skills are most important in this field?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 you enjoy most about this work?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5105400" y="272350"/>
            <a:ext cx="3657600" cy="46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Follow-Up Discussion: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surprised you most today?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seemed most rewarding?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careers best match your values and goals?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Could you see yourself working in one of these environments?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Final Reflection</a:t>
            </a:r>
            <a:endParaRPr b="1" sz="1100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Which career interested you most today?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Why?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questions do you still have about this career path?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 rot="-5400000">
            <a:off x="-1808300" y="2345950"/>
            <a:ext cx="4638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Day 4: EXPERIENCE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1576750" y="4566850"/>
            <a:ext cx="73239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Add your title here</a:t>
            </a:r>
            <a:r>
              <a:rPr lang="en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900">
                <a:latin typeface="Open Sans"/>
                <a:ea typeface="Open Sans"/>
                <a:cs typeface="Open Sans"/>
                <a:sym typeface="Open Sans"/>
              </a:rPr>
              <a:t>Guide | P4</a:t>
            </a:r>
            <a:endParaRPr b="1" sz="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1C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Student Activity Pack</a:t>
            </a:r>
            <a:r>
              <a:rPr lang="en"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(optional appendices)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Contains: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Personal Career Profile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Career Snapshot Card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Training Timeline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Char char="●"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Careers on Wheels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11825" y="45345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Some supporting visuals were AI-generated for illustrative purposes only.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266200" y="274325"/>
            <a:ext cx="3734400" cy="47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PERSONAL CAREER PROFILE</a:t>
            </a:r>
            <a:endParaRPr b="1">
              <a:solidFill>
                <a:srgbClr val="0081C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Name: 	 	                		Grade: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Section 1 — Personality &amp; Interests</a:t>
            </a:r>
            <a:b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Based on your SkillPointe quiz results, list the top personality traits or strengths identified for you.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Investigative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Realistic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 Key Traits: (List 3 or more)</a:t>
            </a: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Section 2 — Top Career Matches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Select your top three career matches from SkillPointe.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Title	  	Match Score		    Industry</a:t>
            </a:r>
            <a:endParaRPr b="1"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1._______________________________________________________________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2._______________________________________________________________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3._______________________________________________________________	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-1358650" y="258800"/>
            <a:ext cx="43200" cy="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152900" y="272350"/>
            <a:ext cx="4714500" cy="46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Section 3 — Deep Dive: My Top Career Choice  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Choose one career and research it further using SkillPointe.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Responsibilities: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does someone in this role do each day? </a:t>
            </a: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                       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Outlook: 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does SkillPointe rate this career opportunity and demand?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Financial Outlook: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Average Salary: </a:t>
            </a:r>
            <a:r>
              <a:rPr lang="en" sz="950">
                <a:latin typeface="Open Sans"/>
                <a:ea typeface="Open Sans"/>
                <a:cs typeface="Open Sans"/>
                <a:sym typeface="Open Sans"/>
              </a:rPr>
              <a:t>			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Current Job Openings: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or Credentials Needed: </a:t>
            </a:r>
            <a:b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much training is required? 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Does this role require a certification, credential, or license?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Section 4 — My Action Plan</a:t>
            </a:r>
            <a:b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SkillPointe to research training options near your ZIP code.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Training Provider(s):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Financial Aid Option(s):</a:t>
            </a: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9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Earn While You Learn:</a:t>
            </a:r>
            <a:b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Does this career offer apprenticeships or paid training opportunities?</a:t>
            </a:r>
            <a:endParaRPr sz="9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30350" y="1152475"/>
            <a:ext cx="3885300" cy="33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Instructions: 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Duplicate or print additional snapshot cards as needed.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should complete one card for each career they explore on SkillPointe.com. Use the cards to compare careers, identify favorites, and discuss next steps.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Teachers may also gather and review completed cards as part of group discussion activities.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can return to Jeremy, SkillPointe’s AI career coach, at any time for additional career insights and recommendations.</a:t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1"/>
          <p:cNvSpPr txBox="1"/>
          <p:nvPr>
            <p:ph type="title"/>
          </p:nvPr>
        </p:nvSpPr>
        <p:spPr>
          <a:xfrm>
            <a:off x="265176" y="284450"/>
            <a:ext cx="52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0081C6"/>
                </a:solidFill>
                <a:latin typeface="Open Sans"/>
                <a:ea typeface="Open Sans"/>
                <a:cs typeface="Open Sans"/>
                <a:sym typeface="Open Sans"/>
              </a:rPr>
              <a:t>CAREER SNAPSHOT CARD</a:t>
            </a:r>
            <a:endParaRPr sz="1400">
              <a:solidFill>
                <a:srgbClr val="0081C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6316" l="10" r="10" t="14143"/>
          <a:stretch/>
        </p:blipFill>
        <p:spPr>
          <a:xfrm>
            <a:off x="4764024" y="1258824"/>
            <a:ext cx="3813000" cy="2692800"/>
          </a:xfrm>
          <a:prstGeom prst="roundRect">
            <a:avLst>
              <a:gd fmla="val 738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