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52440dd14_3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52440dd14_3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feb96defe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dfeb96defe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dfeb96defe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dfeb96defe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dfeb96defe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dfeb96defe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feb96defe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dfeb96defe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feb96defe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dfeb96defe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df9443f65a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df9443f65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df9443f65a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df9443f65a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a9c8afdc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a9c8afdc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da9c8afdc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da9c8afdc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e1280d07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e1280d07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f9443f65a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df9443f65a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a9c8afdc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da9c8afdc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f9443f65a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df9443f65a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df9443f65a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df9443f65a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dfeb96defe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dfeb96defe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309850"/>
            <a:ext cx="528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Career Quest</a:t>
            </a:r>
            <a:r>
              <a:rPr lang="en" sz="260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b="1" lang="en" sz="2000">
                <a:solidFill>
                  <a:srgbClr val="FF9903"/>
                </a:solidFill>
                <a:latin typeface="Montserrat"/>
                <a:ea typeface="Montserrat"/>
                <a:cs typeface="Montserrat"/>
                <a:sym typeface="Montserrat"/>
              </a:rPr>
              <a:t>Homeschool Edition</a:t>
            </a:r>
            <a:endParaRPr b="1" sz="2000">
              <a:solidFill>
                <a:srgbClr val="FF99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 </a:t>
            </a:r>
            <a:r>
              <a:rPr b="1" i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real</a:t>
            </a: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careers. Discover </a:t>
            </a:r>
            <a:r>
              <a:rPr b="1" i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</a:t>
            </a: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path.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534325" y="1712700"/>
            <a:ext cx="3526800" cy="16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CURRICULUM </a:t>
            </a:r>
            <a:r>
              <a:rPr b="1" lang="en" sz="1200">
                <a:solidFill>
                  <a:schemeClr val="dk1"/>
                </a:solidFill>
              </a:rPr>
              <a:t>OVERVIEW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What Students Will Do</a:t>
            </a:r>
            <a:endParaRPr sz="11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Explore careers based on interests and strengths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Take the SkillPointe Career Quiz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Research careers, training, and opportunities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Participate in discussions and reflection activities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Learn about real-world career pathways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56" name="Google Shape;56;p13" title="SkillPointe-NACC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775" y="349925"/>
            <a:ext cx="1665900" cy="87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-1358650" y="258800"/>
            <a:ext cx="43200" cy="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509547" y="3454375"/>
            <a:ext cx="3465300" cy="10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 </a:t>
            </a:r>
            <a:r>
              <a:rPr lang="en" sz="1100">
                <a:solidFill>
                  <a:schemeClr val="dk1"/>
                </a:solidFill>
              </a:rPr>
              <a:t>Format</a:t>
            </a:r>
            <a:endParaRPr sz="11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Guided discussion and reflection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Independent exploration activities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Flexible pacing for homeschool environments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Printable and reusable learning tools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14980" l="0" r="0" t="14987"/>
          <a:stretch/>
        </p:blipFill>
        <p:spPr>
          <a:xfrm>
            <a:off x="4762500" y="1790700"/>
            <a:ext cx="3810000" cy="2668200"/>
          </a:xfrm>
          <a:prstGeom prst="roundRect">
            <a:avLst>
              <a:gd fmla="val 722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528100" y="272350"/>
            <a:ext cx="3657600" cy="32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6FED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B7A8"/>
                </a:solidFill>
              </a:rPr>
              <a:t>Activity 3: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lang="en" sz="1100">
                <a:solidFill>
                  <a:schemeClr val="dk1"/>
                </a:solidFill>
              </a:rPr>
              <a:t>Explore Training Paths</a:t>
            </a:r>
            <a:r>
              <a:rPr b="1" lang="en" sz="1100">
                <a:solidFill>
                  <a:schemeClr val="dk1"/>
                </a:solidFill>
              </a:rPr>
              <a:t>                           </a:t>
            </a:r>
            <a:endParaRPr b="1"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🔍 </a:t>
            </a:r>
            <a:r>
              <a:rPr lang="en" sz="950">
                <a:solidFill>
                  <a:schemeClr val="dk1"/>
                </a:solidFill>
              </a:rPr>
              <a:t>Use SkillPointe and Jeremy to explore training pathways connected to careers that interest you.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Research: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certifications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apprenticeships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technical schools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degree programs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🟢 Grades 5–8 → Identify two possible training options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🔵 Grades 9–12 → Compare multiple training pathways 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                                and requirements.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-1358650" y="258800"/>
            <a:ext cx="43200" cy="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5105400" y="272350"/>
            <a:ext cx="3657600" cy="41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rgbClr val="2F6FED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6FED"/>
                </a:solidFill>
              </a:rPr>
              <a:t>  </a:t>
            </a:r>
            <a:r>
              <a:rPr b="1" lang="en" sz="1100">
                <a:solidFill>
                  <a:srgbClr val="2FB7A8"/>
                </a:solidFill>
              </a:rPr>
              <a:t>Activity 4: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lang="en" sz="1100">
                <a:solidFill>
                  <a:schemeClr val="dk1"/>
                </a:solidFill>
              </a:rPr>
              <a:t>Find Related Careers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🔍 </a:t>
            </a:r>
            <a:r>
              <a:rPr lang="en" sz="950">
                <a:solidFill>
                  <a:schemeClr val="dk1"/>
                </a:solidFill>
              </a:rPr>
              <a:t>Explore careers that are similar or connected to your top career choices.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Think about: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transferable skills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similar industries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career advancement opportunities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🟢 Grades 5–8 → List and rank related careers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🔵 Grades 9–12 → Explain how careers are connected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B7A8"/>
                </a:solidFill>
              </a:rPr>
              <a:t>facilitator</a:t>
            </a:r>
            <a:r>
              <a:rPr b="1" lang="en" sz="1100">
                <a:solidFill>
                  <a:srgbClr val="2FB7A8"/>
                </a:solidFill>
              </a:rPr>
              <a:t>-Led Discussion:</a:t>
            </a:r>
            <a:endParaRPr b="1" sz="1100">
              <a:solidFill>
                <a:srgbClr val="2FB7A8"/>
              </a:solidFill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Which careers seem connected to each other?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Did you discover any new career options?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Which pathways seem most achievable right now?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154075" y="151450"/>
            <a:ext cx="87465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B7A8"/>
                </a:solidFill>
              </a:rPr>
              <a:t>2</a:t>
            </a:r>
            <a:r>
              <a:rPr b="1" lang="en">
                <a:solidFill>
                  <a:srgbClr val="2FB7A8"/>
                </a:solidFill>
              </a:rPr>
              <a:t>.Investigate Continued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i="1" lang="en" sz="1100">
                <a:solidFill>
                  <a:schemeClr val="dk2"/>
                </a:solidFill>
              </a:rPr>
              <a:t>–</a:t>
            </a:r>
            <a:r>
              <a:rPr b="1" i="1" lang="en" sz="1100">
                <a:solidFill>
                  <a:srgbClr val="2F6FED"/>
                </a:solidFill>
              </a:rPr>
              <a:t> </a:t>
            </a:r>
            <a:r>
              <a:rPr i="1" lang="en" sz="1100">
                <a:solidFill>
                  <a:schemeClr val="dk2"/>
                </a:solidFill>
              </a:rPr>
              <a:t>Research careers that match your interests</a:t>
            </a:r>
            <a:endParaRPr b="1" i="1" sz="1100">
              <a:solidFill>
                <a:srgbClr val="2F6FED"/>
              </a:solidFill>
            </a:endParaRPr>
          </a:p>
        </p:txBody>
      </p:sp>
      <p:pic>
        <p:nvPicPr>
          <p:cNvPr id="151" name="Google Shape;151;p22" title="Hea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125" y="642850"/>
            <a:ext cx="284400" cy="2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 title="Group 2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9714" y="679911"/>
            <a:ext cx="461800" cy="238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>
            <p:ph type="title"/>
          </p:nvPr>
        </p:nvSpPr>
        <p:spPr>
          <a:xfrm>
            <a:off x="3619725" y="4566850"/>
            <a:ext cx="51432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Name_________________________  Date_________  Career Quest #___  P4    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528100" y="272350"/>
            <a:ext cx="3657600" cy="34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6FED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D9A441"/>
                </a:solidFill>
              </a:rPr>
              <a:t>Activity 1: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lang="en" sz="1100">
                <a:solidFill>
                  <a:schemeClr val="dk1"/>
                </a:solidFill>
              </a:rPr>
              <a:t>Rank Your Top Careers</a:t>
            </a:r>
            <a:endParaRPr b="1"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🔍 </a:t>
            </a:r>
            <a:r>
              <a:rPr lang="en" sz="950">
                <a:solidFill>
                  <a:schemeClr val="dk1"/>
                </a:solidFill>
              </a:rPr>
              <a:t>Use your Career Scorecards to rank your top career choices.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Think about: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interests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skills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salary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training time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work environment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🟢 Grades 5–8 → Rank your top three careers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🔵 Grades 9–12 → Explain why you ranked careers in this order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-1358650" y="258800"/>
            <a:ext cx="43200" cy="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5105400" y="272350"/>
            <a:ext cx="3657600" cy="39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rgbClr val="2F6FED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6FED"/>
                </a:solidFill>
              </a:rPr>
              <a:t>  </a:t>
            </a:r>
            <a:r>
              <a:rPr b="1" lang="en" sz="1100">
                <a:solidFill>
                  <a:srgbClr val="D9A441"/>
                </a:solidFill>
              </a:rPr>
              <a:t>Activity 2: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lang="en" sz="1100">
                <a:solidFill>
                  <a:schemeClr val="dk1"/>
                </a:solidFill>
              </a:rPr>
              <a:t>Career Scorecard Review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🔍 </a:t>
            </a:r>
            <a:r>
              <a:rPr lang="en" sz="950">
                <a:solidFill>
                  <a:schemeClr val="dk1"/>
                </a:solidFill>
              </a:rPr>
              <a:t>Review and compare your completed Career Scorecards.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Discuss: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similarities between careers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strongest matches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careers you may want to explore further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🟢 </a:t>
            </a:r>
            <a:r>
              <a:rPr lang="en" sz="950">
                <a:solidFill>
                  <a:schemeClr val="dk1"/>
                </a:solidFill>
              </a:rPr>
              <a:t>Grades 5–8 → Share favorite career choices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🔵 </a:t>
            </a:r>
            <a:r>
              <a:rPr lang="en" sz="950">
                <a:solidFill>
                  <a:schemeClr val="dk1"/>
                </a:solidFill>
              </a:rPr>
              <a:t>Grades 9–12 → Discuss patterns and tradeoffs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D9A441"/>
                </a:solidFill>
              </a:rPr>
              <a:t>Reflection:</a:t>
            </a:r>
            <a:endParaRPr b="1" sz="1100">
              <a:solidFill>
                <a:srgbClr val="D9A441"/>
              </a:solidFill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Which careers seem like the best fit for you?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What matters most when choosing a career?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Did your opinions change during the Career Quest?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950">
              <a:solidFill>
                <a:srgbClr val="7EB87D"/>
              </a:solidFill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154075" y="151450"/>
            <a:ext cx="87465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9A441"/>
                </a:solidFill>
              </a:rPr>
              <a:t>3</a:t>
            </a:r>
            <a:r>
              <a:rPr b="1" lang="en">
                <a:solidFill>
                  <a:srgbClr val="D9A441"/>
                </a:solidFill>
              </a:rPr>
              <a:t>.Evaluate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i="1" lang="en" sz="1100">
                <a:solidFill>
                  <a:schemeClr val="dk2"/>
                </a:solidFill>
              </a:rPr>
              <a:t>–</a:t>
            </a:r>
            <a:r>
              <a:rPr b="1" i="1" lang="en" sz="1100">
                <a:solidFill>
                  <a:srgbClr val="2F6FED"/>
                </a:solidFill>
              </a:rPr>
              <a:t> </a:t>
            </a:r>
            <a:r>
              <a:rPr i="1" lang="en" sz="1100">
                <a:solidFill>
                  <a:schemeClr val="dk2"/>
                </a:solidFill>
              </a:rPr>
              <a:t>Compare options and identify strong matches.</a:t>
            </a:r>
            <a:endParaRPr i="1" sz="1100">
              <a:solidFill>
                <a:schemeClr val="dk2"/>
              </a:solidFill>
            </a:endParaRPr>
          </a:p>
        </p:txBody>
      </p:sp>
      <p:pic>
        <p:nvPicPr>
          <p:cNvPr id="162" name="Google Shape;162;p23" title="1,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637" y="696507"/>
            <a:ext cx="284400" cy="20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 title="Vector 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9216" y="680709"/>
            <a:ext cx="342244" cy="20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>
            <p:ph type="title"/>
          </p:nvPr>
        </p:nvSpPr>
        <p:spPr>
          <a:xfrm>
            <a:off x="3619725" y="4566850"/>
            <a:ext cx="51432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Name_________________________  Date_________  Career Quest #___  P5    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528100" y="272350"/>
            <a:ext cx="3657600" cy="37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6FED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D9A441"/>
                </a:solidFill>
              </a:rPr>
              <a:t>Activity 3: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lang="en" sz="1100">
                <a:solidFill>
                  <a:schemeClr val="dk1"/>
                </a:solidFill>
              </a:rPr>
              <a:t>Real-World Tradeoffs</a:t>
            </a:r>
            <a:r>
              <a:rPr b="1" lang="en" sz="1100">
                <a:solidFill>
                  <a:schemeClr val="dk1"/>
                </a:solidFill>
              </a:rPr>
              <a:t>                           </a:t>
            </a:r>
            <a:endParaRPr b="1"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🔍 </a:t>
            </a:r>
            <a:r>
              <a:rPr lang="en" sz="950">
                <a:solidFill>
                  <a:schemeClr val="dk1"/>
                </a:solidFill>
              </a:rPr>
              <a:t>Compare real-world factors that may influence career decisions.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Compare: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training time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cost of education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salary potential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schedule flexibility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job outlook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🟢 Grades 5–8 → Write about how the real-world factors 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		   compare for two career choices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🔵 Grades 9–12 → Write a summary of the key real-world 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		     factors and why they would influence your 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		     possible career path.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-1358650" y="258800"/>
            <a:ext cx="43200" cy="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5105400" y="272350"/>
            <a:ext cx="36576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rgbClr val="2F6FED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6FED"/>
                </a:solidFill>
              </a:rPr>
              <a:t>  </a:t>
            </a:r>
            <a:r>
              <a:rPr b="1" lang="en" sz="1100">
                <a:solidFill>
                  <a:srgbClr val="D9A441"/>
                </a:solidFill>
              </a:rPr>
              <a:t>Activity 4: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lang="en" sz="1100">
                <a:solidFill>
                  <a:schemeClr val="dk1"/>
                </a:solidFill>
              </a:rPr>
              <a:t>Discuss Your Choices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🔍 </a:t>
            </a:r>
            <a:r>
              <a:rPr lang="en" sz="950">
                <a:solidFill>
                  <a:schemeClr val="dk1"/>
                </a:solidFill>
              </a:rPr>
              <a:t>Discuss your top career choices with a </a:t>
            </a:r>
            <a:r>
              <a:rPr lang="en" sz="950">
                <a:solidFill>
                  <a:schemeClr val="dk1"/>
                </a:solidFill>
              </a:rPr>
              <a:t>facilitator</a:t>
            </a:r>
            <a:r>
              <a:rPr lang="en" sz="950">
                <a:solidFill>
                  <a:schemeClr val="dk1"/>
                </a:solidFill>
              </a:rPr>
              <a:t>, parent, or group.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You may also revisit previous phases or continue researching careers before moving to the Apply phase.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🟢 Grades 5–8 → Share favorite careers and explain why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🔵 Grades 9–12 → Discuss strengths, concerns, and next steps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154075" y="151450"/>
            <a:ext cx="87465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9A441"/>
                </a:solidFill>
              </a:rPr>
              <a:t>3</a:t>
            </a:r>
            <a:r>
              <a:rPr b="1" lang="en">
                <a:solidFill>
                  <a:srgbClr val="D9A441"/>
                </a:solidFill>
              </a:rPr>
              <a:t>.Evaluate Continued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i="1" lang="en" sz="1100">
                <a:solidFill>
                  <a:schemeClr val="dk2"/>
                </a:solidFill>
              </a:rPr>
              <a:t>–</a:t>
            </a:r>
            <a:r>
              <a:rPr b="1" i="1" lang="en" sz="1100">
                <a:solidFill>
                  <a:srgbClr val="2F6FED"/>
                </a:solidFill>
              </a:rPr>
              <a:t> </a:t>
            </a:r>
            <a:r>
              <a:rPr i="1" lang="en" sz="1100">
                <a:solidFill>
                  <a:schemeClr val="dk2"/>
                </a:solidFill>
              </a:rPr>
              <a:t>Compare options and identify strong matches.</a:t>
            </a:r>
            <a:endParaRPr b="1" i="1" sz="1100">
              <a:solidFill>
                <a:srgbClr val="2F6FED"/>
              </a:solidFill>
            </a:endParaRPr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5105400" y="2667556"/>
            <a:ext cx="3657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D9A441"/>
                </a:solidFill>
              </a:rPr>
              <a:t>facilitator</a:t>
            </a:r>
            <a:r>
              <a:rPr b="1" lang="en" sz="1100">
                <a:solidFill>
                  <a:srgbClr val="D9A441"/>
                </a:solidFill>
              </a:rPr>
              <a:t>-Led Discussion</a:t>
            </a:r>
            <a:r>
              <a:rPr b="1" lang="en" sz="1100">
                <a:solidFill>
                  <a:srgbClr val="D9A441"/>
                </a:solidFill>
              </a:rPr>
              <a:t>:</a:t>
            </a:r>
            <a:endParaRPr b="1" sz="1100">
              <a:solidFill>
                <a:srgbClr val="D9A441"/>
              </a:solidFill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Which career feels like the strongest match now?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What tradeoffs are most important to you?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Which careers would you like to continue exploring?</a:t>
            </a:r>
            <a:endParaRPr sz="95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E6FEC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</p:txBody>
      </p:sp>
      <p:pic>
        <p:nvPicPr>
          <p:cNvPr id="174" name="Google Shape;174;p24" title="-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249" y="697604"/>
            <a:ext cx="332400" cy="2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 title="Group 2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981" y="682135"/>
            <a:ext cx="450475" cy="23931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>
            <p:ph type="title"/>
          </p:nvPr>
        </p:nvSpPr>
        <p:spPr>
          <a:xfrm>
            <a:off x="3619725" y="4566850"/>
            <a:ext cx="51432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Name_________________________  Date_________  Career Quest #___  P6    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idx="1" type="body"/>
          </p:nvPr>
        </p:nvSpPr>
        <p:spPr>
          <a:xfrm>
            <a:off x="528100" y="272350"/>
            <a:ext cx="3657600" cy="33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6FED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7A5C9E"/>
                </a:solidFill>
              </a:rPr>
              <a:t>Activity 1: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lang="en" sz="1100">
                <a:solidFill>
                  <a:schemeClr val="dk1"/>
                </a:solidFill>
              </a:rPr>
              <a:t>Create a Career Timeline</a:t>
            </a:r>
            <a:endParaRPr b="1"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🔍 </a:t>
            </a:r>
            <a:r>
              <a:rPr lang="en" sz="950">
                <a:solidFill>
                  <a:schemeClr val="dk1"/>
                </a:solidFill>
              </a:rPr>
              <a:t>Create a simple timeline showing the steps needed to begin your chosen career path.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Include: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education or training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certifications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apprenticeships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first job opportunities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🟢 Grades 5–8 → Create a visual timeline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🔵 Grades 9–12 → Create a detailed step-by-step pathway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-1358650" y="258800"/>
            <a:ext cx="43200" cy="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5105400" y="272350"/>
            <a:ext cx="3657600" cy="39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rgbClr val="2F6FED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7A5C9E"/>
                </a:solidFill>
              </a:rPr>
              <a:t>  Activity 2: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lang="en" sz="1100">
                <a:solidFill>
                  <a:schemeClr val="dk1"/>
                </a:solidFill>
              </a:rPr>
              <a:t>Map Local Training Options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🔍 </a:t>
            </a:r>
            <a:r>
              <a:rPr lang="en" sz="950">
                <a:solidFill>
                  <a:schemeClr val="dk1"/>
                </a:solidFill>
              </a:rPr>
              <a:t>Research opportunities near your community.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Use SkillPointe.com to identify: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nearby training programs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certifications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apprenticeships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technical schools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🟢 Grades 5–8 → Identify one local option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🔵 Grades 9–12 → Compare multiple local training opportunities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7A5C9E"/>
                </a:solidFill>
              </a:rPr>
              <a:t>Reflection:</a:t>
            </a:r>
            <a:endParaRPr b="1" sz="1100">
              <a:solidFill>
                <a:srgbClr val="7A5C9E"/>
              </a:solidFill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Which next step feels most achievable?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What training path interests you most?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What would you like to learn more about?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154075" y="151450"/>
            <a:ext cx="87465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A5C9E"/>
                </a:solidFill>
              </a:rPr>
              <a:t>4</a:t>
            </a:r>
            <a:r>
              <a:rPr b="1" lang="en">
                <a:solidFill>
                  <a:srgbClr val="7A5C9E"/>
                </a:solidFill>
              </a:rPr>
              <a:t>.Apply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i="1" lang="en" sz="1100">
                <a:solidFill>
                  <a:schemeClr val="dk2"/>
                </a:solidFill>
              </a:rPr>
              <a:t>–</a:t>
            </a:r>
            <a:r>
              <a:rPr b="1" i="1" lang="en" sz="1100">
                <a:solidFill>
                  <a:srgbClr val="2F6FED"/>
                </a:solidFill>
              </a:rPr>
              <a:t> </a:t>
            </a:r>
            <a:r>
              <a:rPr i="1" lang="en" sz="1100">
                <a:solidFill>
                  <a:schemeClr val="dk2"/>
                </a:solidFill>
              </a:rPr>
              <a:t>Turn ideas into next steps</a:t>
            </a:r>
            <a:endParaRPr i="1" sz="1100">
              <a:solidFill>
                <a:schemeClr val="dk2"/>
              </a:solidFill>
            </a:endParaRPr>
          </a:p>
        </p:txBody>
      </p:sp>
      <p:pic>
        <p:nvPicPr>
          <p:cNvPr id="185" name="Google Shape;185;p25" title="Vect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2350" y="632437"/>
            <a:ext cx="284400" cy="29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 title="Group 22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831" y="603550"/>
            <a:ext cx="450475" cy="4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>
            <p:ph type="title"/>
          </p:nvPr>
        </p:nvSpPr>
        <p:spPr>
          <a:xfrm>
            <a:off x="3619725" y="4566850"/>
            <a:ext cx="51432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Name_________________________  Date_________  Career Quest #___  P7    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528100" y="272350"/>
            <a:ext cx="3657600" cy="32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6FED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7A5C9E"/>
                </a:solidFill>
              </a:rPr>
              <a:t>Activity 3: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lang="en" sz="1100">
                <a:solidFill>
                  <a:schemeClr val="dk1"/>
                </a:solidFill>
              </a:rPr>
              <a:t>A Day in the Life</a:t>
            </a:r>
            <a:r>
              <a:rPr b="1" lang="en" sz="1100">
                <a:solidFill>
                  <a:schemeClr val="dk1"/>
                </a:solidFill>
              </a:rPr>
              <a:t>                           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🔍 </a:t>
            </a:r>
            <a:r>
              <a:rPr lang="en" sz="900">
                <a:solidFill>
                  <a:schemeClr val="dk1"/>
                </a:solidFill>
              </a:rPr>
              <a:t>Imagine a typical day working in a career that interests you.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Use what you learned during Career Quest to describe:</a:t>
            </a:r>
            <a:endParaRPr sz="9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00">
                <a:solidFill>
                  <a:schemeClr val="dk1"/>
                </a:solidFill>
              </a:rPr>
              <a:t>work responsibilities</a:t>
            </a:r>
            <a:endParaRPr sz="9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00">
                <a:solidFill>
                  <a:schemeClr val="dk1"/>
                </a:solidFill>
              </a:rPr>
              <a:t>schedule</a:t>
            </a:r>
            <a:endParaRPr sz="9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00">
                <a:solidFill>
                  <a:schemeClr val="dk1"/>
                </a:solidFill>
              </a:rPr>
              <a:t>tools used</a:t>
            </a:r>
            <a:endParaRPr sz="9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00">
                <a:solidFill>
                  <a:schemeClr val="dk1"/>
                </a:solidFill>
              </a:rPr>
              <a:t>challenges and rewards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🟢 Grades 5–8 → Write about a day in the life</a:t>
            </a:r>
            <a:br>
              <a:rPr lang="en" sz="900">
                <a:solidFill>
                  <a:schemeClr val="dk1"/>
                </a:solidFill>
              </a:rPr>
            </a:br>
            <a:r>
              <a:rPr lang="en" sz="900">
                <a:solidFill>
                  <a:schemeClr val="dk1"/>
                </a:solidFill>
              </a:rPr>
              <a:t>🔵 Grades 9–12 → Write a detailed journal entry or reflection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-1358650" y="258800"/>
            <a:ext cx="43200" cy="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5105400" y="272350"/>
            <a:ext cx="3657600" cy="4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rgbClr val="2F6FED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7A5C9E"/>
                </a:solidFill>
              </a:rPr>
              <a:t>  Activity 4: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lang="en" sz="1100">
                <a:solidFill>
                  <a:schemeClr val="dk1"/>
                </a:solidFill>
              </a:rPr>
              <a:t>Plan Your Next Step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🔍 </a:t>
            </a:r>
            <a:r>
              <a:rPr lang="en" sz="950">
                <a:solidFill>
                  <a:schemeClr val="dk1"/>
                </a:solidFill>
              </a:rPr>
              <a:t>Decide what you would like to explore next in your Career Quest journey.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You may: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revisit earlier phases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explore additional careers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continue researching training pathways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begin planning future education goals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🟢 Grades 5–8 → Outline your next steps with notes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🔵 Grades 9–12 → Create a short action plan for next steps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7A5C9E"/>
                </a:solidFill>
              </a:rPr>
              <a:t>facilitator</a:t>
            </a:r>
            <a:r>
              <a:rPr b="1" lang="en" sz="1100">
                <a:solidFill>
                  <a:srgbClr val="7A5C9E"/>
                </a:solidFill>
              </a:rPr>
              <a:t>-Led Discussion:</a:t>
            </a:r>
            <a:endParaRPr b="1" sz="1100">
              <a:solidFill>
                <a:srgbClr val="7A5C9E"/>
              </a:solidFill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What did you learn about yourself during Career Quest?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Which career pathway interests you most now?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What would you like to explore next?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2E6FEC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154075" y="151450"/>
            <a:ext cx="87465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A5C9E"/>
                </a:solidFill>
              </a:rPr>
              <a:t>4</a:t>
            </a:r>
            <a:r>
              <a:rPr b="1" lang="en">
                <a:solidFill>
                  <a:srgbClr val="7A5C9E"/>
                </a:solidFill>
              </a:rPr>
              <a:t>.Apply Continued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i="1" lang="en" sz="1100">
                <a:solidFill>
                  <a:schemeClr val="dk2"/>
                </a:solidFill>
              </a:rPr>
              <a:t>–</a:t>
            </a:r>
            <a:r>
              <a:rPr b="1" i="1" lang="en" sz="1100">
                <a:solidFill>
                  <a:srgbClr val="2F6FED"/>
                </a:solidFill>
              </a:rPr>
              <a:t> </a:t>
            </a:r>
            <a:r>
              <a:rPr i="1" lang="en" sz="1100">
                <a:solidFill>
                  <a:schemeClr val="dk2"/>
                </a:solidFill>
              </a:rPr>
              <a:t>Turn ideas into next steps</a:t>
            </a:r>
            <a:endParaRPr b="1" i="1" sz="1100">
              <a:solidFill>
                <a:srgbClr val="2F6FED"/>
              </a:solidFill>
            </a:endParaRPr>
          </a:p>
        </p:txBody>
      </p:sp>
      <p:pic>
        <p:nvPicPr>
          <p:cNvPr id="196" name="Google Shape;196;p26" title="Fra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300" y="607100"/>
            <a:ext cx="326075" cy="32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>
            <p:ph type="title"/>
          </p:nvPr>
        </p:nvSpPr>
        <p:spPr>
          <a:xfrm>
            <a:off x="3619725" y="4566850"/>
            <a:ext cx="51432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Name_________________________  Date_________  Career Quest #___  P8    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26" title="Group 2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4811" y="681178"/>
            <a:ext cx="463500" cy="23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Student Notes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4" name="Google Shape;204;p27"/>
          <p:cNvSpPr txBox="1"/>
          <p:nvPr>
            <p:ph type="title"/>
          </p:nvPr>
        </p:nvSpPr>
        <p:spPr>
          <a:xfrm>
            <a:off x="3619725" y="4566850"/>
            <a:ext cx="51432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Name_________________________  Date_________  Career Quest #___  P9    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3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832400" y="1152475"/>
            <a:ext cx="3999900" cy="3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Adaptations for age:</a:t>
            </a:r>
            <a:r>
              <a:rPr lang="en" sz="900">
                <a:solidFill>
                  <a:schemeClr val="dk1"/>
                </a:solidFill>
              </a:rPr>
              <a:t> Some activities include optional guidance for different grade levels.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🟢 Grades 5–8  Short responses, discussion, writing, and guided support</a:t>
            </a:r>
            <a:br>
              <a:rPr lang="en" sz="900">
                <a:solidFill>
                  <a:schemeClr val="dk1"/>
                </a:solidFill>
              </a:rPr>
            </a:br>
            <a:r>
              <a:rPr lang="en" sz="900">
                <a:solidFill>
                  <a:schemeClr val="dk1"/>
                </a:solidFill>
              </a:rPr>
              <a:t>🔵 Grades 9–12  Independent research, comparison, and written reflection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Additional resources:</a:t>
            </a:r>
            <a:r>
              <a:rPr lang="en" sz="900">
                <a:solidFill>
                  <a:schemeClr val="dk1"/>
                </a:solidFill>
              </a:rPr>
              <a:t> SkillPointe.com includes career information, training resources, financial aid guidance, and AI-powered career exploration tools.</a:t>
            </a:r>
            <a:endParaRPr sz="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Select supporting visuals were AI-generated for illustrative purposes</a:t>
            </a:r>
            <a:endParaRPr sz="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/>
              <a:t>Do you have tips or ideas to share with other educators? </a:t>
            </a:r>
            <a:br>
              <a:rPr lang="en" sz="900"/>
            </a:br>
            <a:r>
              <a:rPr lang="en" sz="900"/>
              <a:t>Visit: </a:t>
            </a:r>
            <a:r>
              <a:rPr b="1" lang="en" sz="900">
                <a:solidFill>
                  <a:schemeClr val="dk1"/>
                </a:solidFill>
              </a:rPr>
              <a:t>skillpointe.com/contact-us</a:t>
            </a:r>
            <a:endParaRPr b="1" sz="900">
              <a:solidFill>
                <a:schemeClr val="dk1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530350" y="1152475"/>
            <a:ext cx="3999900" cy="30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How to use: </a:t>
            </a:r>
            <a:r>
              <a:rPr lang="en" sz="900">
                <a:solidFill>
                  <a:schemeClr val="dk1"/>
                </a:solidFill>
              </a:rPr>
              <a:t>Career Quest is a flexible learning system designed to be used alongside SkillPointe.com. Students will explore skills-based careers, training options, and career pathways through guided activities, reflection, and discussion.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This handout includes: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F</a:t>
            </a:r>
            <a:r>
              <a:rPr lang="en" sz="900">
                <a:solidFill>
                  <a:schemeClr val="dk1"/>
                </a:solidFill>
              </a:rPr>
              <a:t>acilitator</a:t>
            </a:r>
            <a:r>
              <a:rPr lang="en" sz="900">
                <a:solidFill>
                  <a:schemeClr val="dk1"/>
                </a:solidFill>
              </a:rPr>
              <a:t> Guide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Career Scorecards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Career Exploration Map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Phase-based learning activities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Suggested pacing: </a:t>
            </a:r>
            <a:r>
              <a:rPr lang="en" sz="900">
                <a:solidFill>
                  <a:schemeClr val="dk1"/>
                </a:solidFill>
              </a:rPr>
              <a:t>Activities are designed to support both guided instruction and independent exploration. </a:t>
            </a:r>
            <a:r>
              <a:rPr lang="en" sz="900">
                <a:solidFill>
                  <a:schemeClr val="dk1"/>
                </a:solidFill>
              </a:rPr>
              <a:t>facilitator</a:t>
            </a:r>
            <a:r>
              <a:rPr lang="en" sz="900">
                <a:solidFill>
                  <a:schemeClr val="dk1"/>
                </a:solidFill>
              </a:rPr>
              <a:t>s may complete the Career Quest over several days, weeks, or as part of a larger career exploration unit.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Activities are intentionally flexible and do not require strict time limits.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309850"/>
            <a:ext cx="528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</a:t>
            </a:r>
            <a:r>
              <a:rPr lang="en" sz="2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acilitator</a:t>
            </a:r>
            <a:r>
              <a:rPr lang="en" sz="260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b="1" lang="en" sz="2000">
                <a:solidFill>
                  <a:srgbClr val="FF9903"/>
                </a:solidFill>
                <a:latin typeface="Montserrat"/>
                <a:ea typeface="Montserrat"/>
                <a:cs typeface="Montserrat"/>
                <a:sym typeface="Montserrat"/>
              </a:rPr>
              <a:t>Guide</a:t>
            </a:r>
            <a:r>
              <a:rPr lang="en" sz="2000">
                <a:solidFill>
                  <a:srgbClr val="FF990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>
              <a:solidFill>
                <a:srgbClr val="FF99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832825" y="4255045"/>
            <a:ext cx="409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530350" y="1152475"/>
            <a:ext cx="3886200" cy="21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Instructions: </a:t>
            </a:r>
            <a:r>
              <a:rPr lang="en" sz="900">
                <a:solidFill>
                  <a:schemeClr val="dk1"/>
                </a:solidFill>
              </a:rPr>
              <a:t>Duplicate or print additional scorecards as needed.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Students should complete one scorecard for each career they explore on SkillPointe.com. Use the cards to compare careers, identify favorites, and discuss next steps.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facilitator</a:t>
            </a:r>
            <a:r>
              <a:rPr lang="en" sz="900">
                <a:solidFill>
                  <a:schemeClr val="dk1"/>
                </a:solidFill>
              </a:rPr>
              <a:t>s may also gather and review completed scorecards as part of group discussion activities.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Students can return to Jeremy, SkillPointe’s AI career coach, at any time for additional career insights and recommendations.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309850"/>
            <a:ext cx="528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Career</a:t>
            </a:r>
            <a:r>
              <a:rPr lang="en" sz="260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b="1" lang="en" sz="2000">
                <a:solidFill>
                  <a:srgbClr val="FF9903"/>
                </a:solidFill>
                <a:latin typeface="Montserrat"/>
                <a:ea typeface="Montserrat"/>
                <a:cs typeface="Montserrat"/>
                <a:sym typeface="Montserrat"/>
              </a:rPr>
              <a:t>Scorecards</a:t>
            </a:r>
            <a:r>
              <a:rPr b="1" lang="en" sz="2000">
                <a:solidFill>
                  <a:srgbClr val="FF990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000">
              <a:solidFill>
                <a:srgbClr val="FF99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6316" l="10" r="10" t="14143"/>
          <a:stretch/>
        </p:blipFill>
        <p:spPr>
          <a:xfrm>
            <a:off x="4764024" y="1258824"/>
            <a:ext cx="3813000" cy="2692800"/>
          </a:xfrm>
          <a:prstGeom prst="roundRect">
            <a:avLst>
              <a:gd fmla="val 7386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747931" y="662806"/>
            <a:ext cx="3200400" cy="1828800"/>
          </a:xfrm>
          <a:prstGeom prst="roundRect">
            <a:avLst>
              <a:gd fmla="val 9639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747931" y="2510716"/>
            <a:ext cx="3200400" cy="1828800"/>
          </a:xfrm>
          <a:prstGeom prst="roundRect">
            <a:avLst>
              <a:gd fmla="val 9639" name="adj"/>
            </a:avLst>
          </a:prstGeom>
          <a:solidFill>
            <a:srgbClr val="F7F8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2287158" y="1956086"/>
            <a:ext cx="148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Career Card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835381" y="742174"/>
            <a:ext cx="1483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Career Title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Student Name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Quest #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814808" y="2529700"/>
            <a:ext cx="3133500" cy="16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My Interest level:  </a:t>
            </a:r>
            <a:r>
              <a:rPr lang="en" sz="1800">
                <a:solidFill>
                  <a:schemeClr val="dk1"/>
                </a:solidFill>
              </a:rPr>
              <a:t>☆ ☆ ☆ ☆ ☆</a:t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Would I explore this career further?  Yes  No  Maybe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What I like/ dislike: 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Industry:    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Salary:  $    $$    $$$	Training time:</a:t>
            </a:r>
            <a:endParaRPr sz="950">
              <a:solidFill>
                <a:schemeClr val="dk1"/>
              </a:solidFill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751614" y="855850"/>
            <a:ext cx="58500" cy="696900"/>
          </a:xfrm>
          <a:prstGeom prst="rect">
            <a:avLst/>
          </a:prstGeom>
          <a:solidFill>
            <a:srgbClr val="003D7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5105081" y="662806"/>
            <a:ext cx="3200400" cy="1828800"/>
          </a:xfrm>
          <a:prstGeom prst="roundRect">
            <a:avLst>
              <a:gd fmla="val 9639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5105081" y="2510716"/>
            <a:ext cx="3200400" cy="1828800"/>
          </a:xfrm>
          <a:prstGeom prst="roundRect">
            <a:avLst>
              <a:gd fmla="val 9639" name="adj"/>
            </a:avLst>
          </a:prstGeom>
          <a:solidFill>
            <a:srgbClr val="F7F8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6644308" y="1956086"/>
            <a:ext cx="148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Career Card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5192531" y="742174"/>
            <a:ext cx="1483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Career Title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Student Name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Quest #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5171958" y="2529700"/>
            <a:ext cx="3133500" cy="16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My Interest level:  </a:t>
            </a:r>
            <a:r>
              <a:rPr lang="en" sz="1800">
                <a:solidFill>
                  <a:schemeClr val="dk1"/>
                </a:solidFill>
              </a:rPr>
              <a:t>☆ ☆ ☆ ☆ ☆</a:t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Would I explore this career further?  Yes  No  Maybe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What I like/ dislike: 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Industry:    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Salary:  $    $$    $$$	Training time:</a:t>
            </a:r>
            <a:endParaRPr sz="950">
              <a:solidFill>
                <a:schemeClr val="dk1"/>
              </a:solidFill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5108764" y="855850"/>
            <a:ext cx="58500" cy="696900"/>
          </a:xfrm>
          <a:prstGeom prst="rect">
            <a:avLst/>
          </a:prstGeom>
          <a:solidFill>
            <a:srgbClr val="003D7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6" title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500" y="1818500"/>
            <a:ext cx="1500063" cy="20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 title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0842" y="1812700"/>
            <a:ext cx="1500063" cy="20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 title="Frame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4491" y="2362547"/>
            <a:ext cx="344425" cy="3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8FA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1675800"/>
            <a:ext cx="8520600" cy="27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S</a:t>
            </a:r>
            <a:r>
              <a:rPr lang="en" sz="3000">
                <a:solidFill>
                  <a:schemeClr val="dk2"/>
                </a:solidFill>
              </a:rPr>
              <a:t>tart your </a:t>
            </a:r>
            <a:r>
              <a:rPr b="1" lang="en" sz="3000">
                <a:solidFill>
                  <a:srgbClr val="FF9903"/>
                </a:solidFill>
              </a:rPr>
              <a:t>Career Quest</a:t>
            </a:r>
            <a:endParaRPr b="1" sz="3000">
              <a:solidFill>
                <a:srgbClr val="FF990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Use the Career Exploration Map to guide your journey through the four phases of Career Quest:</a:t>
            </a:r>
            <a:endParaRPr sz="1100"/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Discover &gt; Investigate &gt; Evaluate &gt; Apply</a:t>
            </a:r>
            <a:endParaRPr sz="11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/>
              <a:t>You may revisit activities, repeat phases, or continue exploring careers at any time.</a:t>
            </a:r>
            <a:endParaRPr b="1" sz="1100"/>
          </a:p>
        </p:txBody>
      </p:sp>
      <p:cxnSp>
        <p:nvCxnSpPr>
          <p:cNvPr id="99" name="Google Shape;99;p17"/>
          <p:cNvCxnSpPr/>
          <p:nvPr/>
        </p:nvCxnSpPr>
        <p:spPr>
          <a:xfrm>
            <a:off x="4331725" y="2248500"/>
            <a:ext cx="2869200" cy="0"/>
          </a:xfrm>
          <a:prstGeom prst="straightConnector1">
            <a:avLst/>
          </a:prstGeom>
          <a:noFill/>
          <a:ln cap="flat" cmpd="sng" w="38100">
            <a:solidFill>
              <a:srgbClr val="FF990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8FA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 title="Homeschool- Journey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1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 title="Screenshot 2026-05-12 at 10.28.58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225" y="2600750"/>
            <a:ext cx="2027376" cy="1891801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38100">
              <a:srgbClr val="000000">
                <a:alpha val="50000"/>
              </a:srgbClr>
            </a:outerShdw>
          </a:effectLst>
        </p:spPr>
      </p:pic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528100" y="272350"/>
            <a:ext cx="3657600" cy="21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6FED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6FED"/>
                </a:solidFill>
              </a:rPr>
              <a:t>Activity 1: </a:t>
            </a:r>
            <a:r>
              <a:rPr b="1" lang="en" sz="1100">
                <a:solidFill>
                  <a:schemeClr val="dk1"/>
                </a:solidFill>
              </a:rPr>
              <a:t>Take the Career Quiz</a:t>
            </a:r>
            <a:endParaRPr b="1"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🔍 </a:t>
            </a:r>
            <a:r>
              <a:rPr lang="en" sz="950">
                <a:solidFill>
                  <a:schemeClr val="dk1"/>
                </a:solidFill>
              </a:rPr>
              <a:t>Begin your Career Quest by taking the SkillPointe Career Quiz.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This short skills-matching quiz helps identify careers and industries connected to your interests and strengths. It can also introduce careers you may not have considered before.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-1358650" y="258800"/>
            <a:ext cx="43200" cy="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5105400" y="272350"/>
            <a:ext cx="3657600" cy="39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rgbClr val="2F6FED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6FED"/>
                </a:solidFill>
              </a:rPr>
              <a:t>  </a:t>
            </a:r>
            <a:r>
              <a:rPr b="1" lang="en" sz="1100">
                <a:solidFill>
                  <a:srgbClr val="2F6FED"/>
                </a:solidFill>
              </a:rPr>
              <a:t>Activity 2: </a:t>
            </a:r>
            <a:r>
              <a:rPr b="1" lang="en" sz="1100">
                <a:solidFill>
                  <a:schemeClr val="dk1"/>
                </a:solidFill>
              </a:rPr>
              <a:t>Save &amp; Review Results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🔍 </a:t>
            </a:r>
            <a:r>
              <a:rPr lang="en" sz="950">
                <a:solidFill>
                  <a:schemeClr val="dk1"/>
                </a:solidFill>
              </a:rPr>
              <a:t>Save your Career Quiz results and review your top career matches on SkillPointe.com. 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🟢 Grades 5–8 → Independent or with facilitator guidance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🔵 Grades 9–12 → Complete independently and summarize your top matches</a:t>
            </a:r>
            <a:endParaRPr b="1" sz="1100">
              <a:solidFill>
                <a:srgbClr val="2E6FE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E6FE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E6FEC"/>
                </a:solidFill>
              </a:rPr>
              <a:t>Reflection:</a:t>
            </a:r>
            <a:endParaRPr b="1" sz="1100">
              <a:solidFill>
                <a:srgbClr val="2E6FE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Take a few moments to think about the following: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Which career results surprised you?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Which quiz questions made you think the most?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Did any careers feel like a strong match?</a:t>
            </a:r>
            <a:endParaRPr sz="95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950">
              <a:solidFill>
                <a:srgbClr val="7EB87D"/>
              </a:solidFill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154075" y="151450"/>
            <a:ext cx="87465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6FED"/>
                </a:solidFill>
              </a:rPr>
              <a:t>1. </a:t>
            </a:r>
            <a:r>
              <a:rPr b="1" lang="en">
                <a:solidFill>
                  <a:srgbClr val="2F6FED"/>
                </a:solidFill>
              </a:rPr>
              <a:t>Discover </a:t>
            </a:r>
            <a:r>
              <a:rPr b="1" i="1" lang="en" sz="1100">
                <a:solidFill>
                  <a:schemeClr val="dk2"/>
                </a:solidFill>
              </a:rPr>
              <a:t>–</a:t>
            </a:r>
            <a:r>
              <a:rPr b="1" i="1" lang="en" sz="1100">
                <a:solidFill>
                  <a:srgbClr val="2F6FED"/>
                </a:solidFill>
              </a:rPr>
              <a:t> </a:t>
            </a:r>
            <a:r>
              <a:rPr i="1" lang="en" sz="1100">
                <a:solidFill>
                  <a:schemeClr val="dk2"/>
                </a:solidFill>
              </a:rPr>
              <a:t>Learn about your interests and strengths</a:t>
            </a:r>
            <a:endParaRPr i="1" sz="1100">
              <a:solidFill>
                <a:schemeClr val="dk2"/>
              </a:solidFill>
            </a:endParaRPr>
          </a:p>
        </p:txBody>
      </p:sp>
      <p:pic>
        <p:nvPicPr>
          <p:cNvPr id="114" name="Google Shape;114;p19" title="Ic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2345" y="637516"/>
            <a:ext cx="284400" cy="2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>
            <p:ph type="title"/>
          </p:nvPr>
        </p:nvSpPr>
        <p:spPr>
          <a:xfrm>
            <a:off x="3619725" y="4566850"/>
            <a:ext cx="51432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Name_________________________  Date_________  Career Quest #___  P1    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9" title="skillpointe_q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3650" y="3068612"/>
            <a:ext cx="1005840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3123873" y="2827967"/>
            <a:ext cx="951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2E6FEC"/>
                </a:solidFill>
              </a:rPr>
              <a:t>Scan to Begin</a:t>
            </a:r>
            <a:endParaRPr b="1" sz="900">
              <a:solidFill>
                <a:srgbClr val="2E6FEC"/>
              </a:solidFill>
            </a:endParaRPr>
          </a:p>
        </p:txBody>
      </p:sp>
      <p:pic>
        <p:nvPicPr>
          <p:cNvPr id="118" name="Google Shape;118;p19" title="Group 28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670" y="630079"/>
            <a:ext cx="284400" cy="2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528100" y="272350"/>
            <a:ext cx="3657600" cy="41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6FED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6FED"/>
                </a:solidFill>
              </a:rPr>
              <a:t>Activity 3: </a:t>
            </a:r>
            <a:r>
              <a:rPr b="1" lang="en" sz="1100">
                <a:solidFill>
                  <a:schemeClr val="dk1"/>
                </a:solidFill>
              </a:rPr>
              <a:t>Explore Careers with Jeremy AI                          </a:t>
            </a:r>
            <a:endParaRPr b="1"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🔍 </a:t>
            </a:r>
            <a:r>
              <a:rPr lang="en" sz="950">
                <a:solidFill>
                  <a:schemeClr val="dk1"/>
                </a:solidFill>
              </a:rPr>
              <a:t>Use SkillPointe’s AI career coach, Jeremy, to explore careers related to your quiz results and interests.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Ask Jeremy questions about: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daily responsibilities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training requirements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salary expectations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related career paths</a:t>
            </a:r>
            <a:endParaRPr sz="95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🟢 Grades 5–8 → Choose two careers to explore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🔵 Grades 9–12 → Compare and contrast three careers and 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      		     training paths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-1358650" y="258800"/>
            <a:ext cx="43200" cy="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5105400" y="272350"/>
            <a:ext cx="36576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rgbClr val="2F6FED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6FED"/>
                </a:solidFill>
              </a:rPr>
              <a:t>  Activity 4: </a:t>
            </a:r>
            <a:r>
              <a:rPr b="1" lang="en" sz="1100">
                <a:solidFill>
                  <a:schemeClr val="dk1"/>
                </a:solidFill>
              </a:rPr>
              <a:t>Continue Exploring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🔍 </a:t>
            </a:r>
            <a:r>
              <a:rPr lang="en" sz="950">
                <a:solidFill>
                  <a:schemeClr val="dk1"/>
                </a:solidFill>
              </a:rPr>
              <a:t>Decide whether you would like to continue exploring careers in the Discover phase or move forward to the Investigate phase.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You may revisit the Career Quiz or continue speaking with Jeremy at any time.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🟢 Grades 5–8 → Record key observations about careers that 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                              interest you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 🔵 Grades 9–12 → Write a short comparison paragraph about 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                                 your top career choices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154075" y="151450"/>
            <a:ext cx="87465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6FED"/>
                </a:solidFill>
              </a:rPr>
              <a:t>1.Discover continued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i="1" lang="en" sz="1100">
                <a:solidFill>
                  <a:schemeClr val="dk2"/>
                </a:solidFill>
              </a:rPr>
              <a:t>–</a:t>
            </a:r>
            <a:r>
              <a:rPr b="1" i="1" lang="en" sz="1100">
                <a:solidFill>
                  <a:srgbClr val="2F6FED"/>
                </a:solidFill>
              </a:rPr>
              <a:t> </a:t>
            </a:r>
            <a:r>
              <a:rPr i="1" lang="en" sz="1100">
                <a:solidFill>
                  <a:schemeClr val="dk2"/>
                </a:solidFill>
              </a:rPr>
              <a:t>Learn about your interests and strengths</a:t>
            </a:r>
            <a:endParaRPr b="1" i="1" sz="1100">
              <a:solidFill>
                <a:srgbClr val="2F6FED"/>
              </a:solidFill>
            </a:endParaRPr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5105400" y="2972349"/>
            <a:ext cx="3657600" cy="13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E6FEC"/>
                </a:solidFill>
              </a:rPr>
              <a:t>facilitator</a:t>
            </a:r>
            <a:r>
              <a:rPr b="1" lang="en" sz="1100">
                <a:solidFill>
                  <a:srgbClr val="2E6FEC"/>
                </a:solidFill>
              </a:rPr>
              <a:t>-Led Discussion</a:t>
            </a:r>
            <a:r>
              <a:rPr b="1" lang="en" sz="1100">
                <a:solidFill>
                  <a:srgbClr val="2E6FEC"/>
                </a:solidFill>
              </a:rPr>
              <a:t>:</a:t>
            </a:r>
            <a:endParaRPr b="1" sz="1100">
              <a:solidFill>
                <a:srgbClr val="2E6FEC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Which careers interested you the most?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What skills seem most important in those careers?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Did any careers feel unexpected or new to you?</a:t>
            </a:r>
            <a:endParaRPr sz="95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E6FEC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</p:txBody>
      </p:sp>
      <p:pic>
        <p:nvPicPr>
          <p:cNvPr id="128" name="Google Shape;128;p20" title="chat_bubble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125" y="671125"/>
            <a:ext cx="284400" cy="2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 title="Group 2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849" y="699305"/>
            <a:ext cx="408225" cy="2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 title="Screenshot 2026-05-10 at 8.23.15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200" y="2874584"/>
            <a:ext cx="3671065" cy="6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>
            <p:ph type="title"/>
          </p:nvPr>
        </p:nvSpPr>
        <p:spPr>
          <a:xfrm>
            <a:off x="3619725" y="4566850"/>
            <a:ext cx="51432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Name_________________________  Date_________  Career Quest #___  P2    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528100" y="272350"/>
            <a:ext cx="3657600" cy="42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6FED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B7A8"/>
                </a:solidFill>
              </a:rPr>
              <a:t>Activity 1: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lang="en" sz="1100">
                <a:solidFill>
                  <a:schemeClr val="dk1"/>
                </a:solidFill>
              </a:rPr>
              <a:t>Compare Two Careers</a:t>
            </a:r>
            <a:endParaRPr b="1"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🔍 </a:t>
            </a:r>
            <a:r>
              <a:rPr lang="en" sz="950">
                <a:solidFill>
                  <a:schemeClr val="dk1"/>
                </a:solidFill>
              </a:rPr>
              <a:t>Compare two careers using information from SkillPointe.com.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Compare: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salary range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training time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work environment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daily responsibilities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🟢 Grades 5–8 → Make a comparison chart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 🔵 Grades 9–12 → Write a compare/contrast summary</a:t>
            </a:r>
            <a:endParaRPr sz="950">
              <a:solidFill>
                <a:schemeClr val="dk1"/>
              </a:solidFill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-1358650" y="258800"/>
            <a:ext cx="43200" cy="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5105400" y="272350"/>
            <a:ext cx="3657600" cy="39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rgbClr val="2F6FED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6FED"/>
                </a:solidFill>
              </a:rPr>
              <a:t>  </a:t>
            </a:r>
            <a:r>
              <a:rPr b="1" lang="en" sz="1100">
                <a:solidFill>
                  <a:srgbClr val="2FB7A8"/>
                </a:solidFill>
              </a:rPr>
              <a:t>Activity 2: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lang="en" sz="1100">
                <a:solidFill>
                  <a:schemeClr val="dk1"/>
                </a:solidFill>
              </a:rPr>
              <a:t>Career Deep Dive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🔍 </a:t>
            </a:r>
            <a:r>
              <a:rPr lang="en" sz="950">
                <a:solidFill>
                  <a:schemeClr val="dk1"/>
                </a:solidFill>
              </a:rPr>
              <a:t>Choose one career and research it in greater detail.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Research: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daily tasks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tools and technology used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skills needed</a:t>
            </a:r>
            <a:endParaRPr sz="95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950">
                <a:solidFill>
                  <a:schemeClr val="dk1"/>
                </a:solidFill>
              </a:rPr>
              <a:t>work settings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</a:rPr>
              <a:t>🟢 Grades 5–8 → Identify key findings and explain what stands       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                              out most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 🔵 Grades 9–12 → Summarize findings in a couple of </a:t>
            </a:r>
            <a:br>
              <a:rPr lang="en" sz="950">
                <a:solidFill>
                  <a:schemeClr val="dk1"/>
                </a:solidFill>
              </a:rPr>
            </a:br>
            <a:r>
              <a:rPr lang="en" sz="950">
                <a:solidFill>
                  <a:schemeClr val="dk1"/>
                </a:solidFill>
              </a:rPr>
              <a:t>		      paragraphs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2FB7A8"/>
                </a:solidFill>
              </a:rPr>
              <a:t>facilitator</a:t>
            </a:r>
            <a:r>
              <a:rPr b="1" lang="en" sz="1100">
                <a:solidFill>
                  <a:srgbClr val="2FB7A8"/>
                </a:solidFill>
              </a:rPr>
              <a:t>-Led Discussion:</a:t>
            </a:r>
            <a:endParaRPr b="1" sz="1100">
              <a:solidFill>
                <a:srgbClr val="2FB7A8"/>
              </a:solidFill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Which career feels most interesting right now?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Which careers require the most training?</a:t>
            </a:r>
            <a:endParaRPr sz="950">
              <a:solidFill>
                <a:schemeClr val="dk1"/>
              </a:solidFill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Which career environment sounds most appealing?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950">
              <a:solidFill>
                <a:srgbClr val="7EB87D"/>
              </a:solidFill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154075" y="151450"/>
            <a:ext cx="87465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B7A8"/>
                </a:solidFill>
              </a:rPr>
              <a:t>2</a:t>
            </a:r>
            <a:r>
              <a:rPr b="1" lang="en">
                <a:solidFill>
                  <a:srgbClr val="2FB7A8"/>
                </a:solidFill>
              </a:rPr>
              <a:t>.Investigate</a:t>
            </a:r>
            <a:r>
              <a:rPr b="1" lang="en" sz="1100">
                <a:solidFill>
                  <a:srgbClr val="2F6FED"/>
                </a:solidFill>
              </a:rPr>
              <a:t> </a:t>
            </a:r>
            <a:r>
              <a:rPr b="1" i="1" lang="en" sz="1100">
                <a:solidFill>
                  <a:schemeClr val="dk2"/>
                </a:solidFill>
              </a:rPr>
              <a:t>–</a:t>
            </a:r>
            <a:r>
              <a:rPr b="1" i="1" lang="en" sz="1100">
                <a:solidFill>
                  <a:srgbClr val="2F6FED"/>
                </a:solidFill>
              </a:rPr>
              <a:t> </a:t>
            </a:r>
            <a:r>
              <a:rPr i="1" lang="en" sz="1100">
                <a:solidFill>
                  <a:schemeClr val="dk2"/>
                </a:solidFill>
              </a:rPr>
              <a:t>Research careers that match your interests</a:t>
            </a:r>
            <a:endParaRPr i="1" sz="1100">
              <a:solidFill>
                <a:schemeClr val="dk2"/>
              </a:solidFill>
            </a:endParaRPr>
          </a:p>
        </p:txBody>
      </p:sp>
      <p:pic>
        <p:nvPicPr>
          <p:cNvPr id="140" name="Google Shape;140;p21" title="Group 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8476" y="635465"/>
            <a:ext cx="283464" cy="283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 title="icon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016" y="635859"/>
            <a:ext cx="283464" cy="28346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>
            <p:ph type="title"/>
          </p:nvPr>
        </p:nvSpPr>
        <p:spPr>
          <a:xfrm>
            <a:off x="3619725" y="4566850"/>
            <a:ext cx="51432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Name_________________________  Date_________  Career Quest #___  P3    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